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73" r:id="rId30"/>
    <p:sldId id="274"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66FF"/>
    <a:srgbClr val="6600CC"/>
    <a:srgbClr val="008080"/>
    <a:srgbClr val="CC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1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30</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a16="http://schemas.microsoft.com/office/drawing/2014/main" xmlns=""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a16="http://schemas.microsoft.com/office/drawing/2014/main" xmlns=""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a16="http://schemas.microsoft.com/office/drawing/2014/main" xmlns=""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a16="http://schemas.microsoft.com/office/drawing/2014/main" xmlns=""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r-project.org/" TargetMode="Externa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osit.co/"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3107948857"/>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重庆市第十八中学校</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140968"/>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pic>
        <p:nvPicPr>
          <p:cNvPr id="8193" name="Picture 1" descr="C:\Users\Administrator\AppData\Roaming\Tencent\Users\39963911\QQ\WinTemp\RichOle\N{_)5N]A%W]}_9S2D56[G8W.png"/>
          <p:cNvPicPr>
            <a:picLocks noChangeAspect="1" noChangeArrowheads="1"/>
          </p:cNvPicPr>
          <p:nvPr/>
        </p:nvPicPr>
        <p:blipFill rotWithShape="1">
          <a:blip r:embed="rId2">
            <a:extLst>
              <a:ext uri="{28A0092B-C50C-407E-A947-70E740481C1C}">
                <a14:useLocalDpi xmlns:a14="http://schemas.microsoft.com/office/drawing/2010/main" val="0"/>
              </a:ext>
            </a:extLst>
          </a:blip>
          <a:srcRect b="53187"/>
          <a:stretch/>
        </p:blipFill>
        <p:spPr bwMode="auto">
          <a:xfrm>
            <a:off x="250751" y="702221"/>
            <a:ext cx="8640000" cy="1835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32337" y="2637145"/>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4" name="Picture 2" descr="C:\Users\Administrator\AppData\Roaming\Tencent\Users\39963911\QQ\WinTemp\RichOle\@7UP_Q@D[])KSV@CG5G]L%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654549"/>
            <a:ext cx="5813801" cy="29862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8003" y="3605939"/>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6"/>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9" name="Picture 7" descr="Rscrnshot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5321" y="4268224"/>
            <a:ext cx="2827160" cy="23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83568" y="908720"/>
            <a:ext cx="8208912"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类代表性物种的分类学等信息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类物种的基因数及共有同源基因的信息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735112"/>
            <a:ext cx="8640000" cy="5990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序列所构建的进化树与蛋白序列所构建的进化树看起来大致是相似的。</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的纠缠图。对该基因而言，基因树和物种树是非常相似的。</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的纠缠图。对该基因而言，基因树和物</a:t>
            </a:r>
            <a:r>
              <a:rPr lang="zh-CN" altLang="en-US" sz="2000" b="1" dirty="0" smtClean="0">
                <a:solidFill>
                  <a:srgbClr val="0070C0"/>
                </a:solidFill>
              </a:rPr>
              <a:t>种树也是</a:t>
            </a:r>
            <a:r>
              <a:rPr lang="zh-CN" altLang="en-US" sz="2000" b="1" dirty="0" smtClean="0">
                <a:solidFill>
                  <a:srgbClr val="0070C0"/>
                </a:solidFill>
              </a:rPr>
              <a:t>非常相似的。</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a:t>
            </a:r>
            <a:r>
              <a:rPr lang="zh-CN" altLang="en-US" sz="2000" b="1" dirty="0" smtClean="0">
                <a:solidFill>
                  <a:srgbClr val="0070C0"/>
                </a:solidFill>
              </a:rPr>
              <a:t>的</a:t>
            </a:r>
            <a:r>
              <a:rPr lang="zh-CN" altLang="en-US" sz="2000" b="1" dirty="0" smtClean="0">
                <a:solidFill>
                  <a:srgbClr val="FF00FF"/>
                </a:solidFill>
              </a:rPr>
              <a:t>蛋白树</a:t>
            </a:r>
            <a:r>
              <a:rPr lang="zh-CN" altLang="en-US" sz="2000" b="1" dirty="0" smtClean="0">
                <a:solidFill>
                  <a:srgbClr val="0070C0"/>
                </a:solidFill>
              </a:rPr>
              <a:t>与</a:t>
            </a:r>
            <a:r>
              <a:rPr lang="zh-CN" altLang="en-US" sz="2000" b="1" dirty="0" smtClean="0">
                <a:solidFill>
                  <a:srgbClr val="0000FF"/>
                </a:solidFill>
              </a:rPr>
              <a:t>物种树</a:t>
            </a:r>
            <a:r>
              <a:rPr lang="zh-CN" altLang="en-US" sz="2000" b="1" dirty="0" smtClean="0">
                <a:solidFill>
                  <a:srgbClr val="0070C0"/>
                </a:solidFill>
              </a:rPr>
              <a:t>的纠缠图。对该基因而言，基因树和物</a:t>
            </a:r>
            <a:r>
              <a:rPr lang="zh-CN" altLang="en-US" sz="2000" b="1" dirty="0" smtClean="0">
                <a:solidFill>
                  <a:srgbClr val="0070C0"/>
                </a:solidFill>
              </a:rPr>
              <a:t>种树也是</a:t>
            </a:r>
            <a:r>
              <a:rPr lang="zh-CN" altLang="en-US" sz="2000" b="1" dirty="0" smtClean="0">
                <a:solidFill>
                  <a:srgbClr val="0070C0"/>
                </a:solidFill>
              </a:rPr>
              <a:t>非常相似的。</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endParaRPr lang="zh-CN" altLang="en-US" sz="1000" dirty="0">
              <a:solidFill>
                <a:srgbClr val="0000FF"/>
              </a:solidFill>
            </a:endParaRP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endParaRPr lang="zh-CN" altLang="en-US" sz="1000" dirty="0">
              <a:solidFill>
                <a:srgbClr val="00B050"/>
              </a:solidFill>
            </a:endParaRP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457386"/>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5632311"/>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000" b="1" dirty="0" smtClean="0">
                <a:solidFill>
                  <a:srgbClr val="0070C0"/>
                </a:solidFill>
              </a:rPr>
              <a:t>16</a:t>
            </a:r>
            <a:r>
              <a:rPr lang="zh-CN" altLang="en-US" sz="2000" b="1" dirty="0" smtClean="0">
                <a:solidFill>
                  <a:srgbClr val="0070C0"/>
                </a:solidFill>
              </a:rPr>
              <a:t>个模式生物之间，共存</a:t>
            </a:r>
            <a:r>
              <a:rPr lang="en-US" altLang="zh-CN" sz="2000" b="1" dirty="0" smtClean="0">
                <a:solidFill>
                  <a:srgbClr val="0070C0"/>
                </a:solidFill>
              </a:rPr>
              <a:t>176</a:t>
            </a:r>
            <a:r>
              <a:rPr lang="zh-CN" altLang="en-US" sz="2000" b="1" dirty="0" smtClean="0">
                <a:solidFill>
                  <a:srgbClr val="0070C0"/>
                </a:solidFill>
              </a:rPr>
              <a:t>个共有的直系同源基因，这些从原核的细菌到高等动物中普遍存在的基因主要是一些和物质和能量代谢有关的基因。</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zh-CN" altLang="en-US" sz="2000" b="1" dirty="0" smtClean="0">
                <a:solidFill>
                  <a:srgbClr val="0070C0"/>
                </a:solidFill>
              </a:rPr>
              <a:t>用单个基因的</a:t>
            </a:r>
            <a:r>
              <a:rPr lang="en-US" altLang="zh-CN" sz="2000" b="1" dirty="0" smtClean="0">
                <a:solidFill>
                  <a:srgbClr val="0070C0"/>
                </a:solidFill>
              </a:rPr>
              <a:t>DNA</a:t>
            </a:r>
            <a:r>
              <a:rPr lang="zh-CN" altLang="en-US" sz="2000" b="1" dirty="0" smtClean="0">
                <a:solidFill>
                  <a:srgbClr val="0070C0"/>
                </a:solidFill>
              </a:rPr>
              <a:t>序列和蛋白质序列在一定程度上可以推测出物种的亲缘关系（进化树），但</a:t>
            </a:r>
            <a:r>
              <a:rPr lang="en-US" altLang="zh-CN" sz="2000" b="1" dirty="0" smtClean="0">
                <a:solidFill>
                  <a:srgbClr val="0070C0"/>
                </a:solidFill>
              </a:rPr>
              <a:t>DNA</a:t>
            </a:r>
            <a:r>
              <a:rPr lang="zh-CN" altLang="en-US" sz="2000" b="1" dirty="0" smtClean="0">
                <a:solidFill>
                  <a:srgbClr val="0070C0"/>
                </a:solidFill>
              </a:rPr>
              <a:t>与蛋白序列所推测的进化树时常存在不一致现象。</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zh-CN" altLang="en-US" sz="2000" b="1" dirty="0" smtClean="0">
                <a:solidFill>
                  <a:srgbClr val="0070C0"/>
                </a:solidFill>
              </a:rPr>
              <a:t>按照</a:t>
            </a:r>
            <a:r>
              <a:rPr lang="en-US" altLang="zh-CN" sz="2000" b="1" dirty="0" smtClean="0">
                <a:solidFill>
                  <a:srgbClr val="0070C0"/>
                </a:solidFill>
              </a:rPr>
              <a:t>DNA</a:t>
            </a:r>
            <a:r>
              <a:rPr lang="zh-CN" altLang="en-US" sz="2000" b="1" dirty="0">
                <a:solidFill>
                  <a:srgbClr val="0070C0"/>
                </a:solidFill>
              </a:rPr>
              <a:t>与蛋白质序列所推测的</a:t>
            </a:r>
            <a:r>
              <a:rPr lang="zh-CN" altLang="en-US" sz="2000" b="1" dirty="0" smtClean="0">
                <a:solidFill>
                  <a:srgbClr val="0070C0"/>
                </a:solidFill>
              </a:rPr>
              <a:t>进化树与物种树之间的一致性</a:t>
            </a:r>
            <a:r>
              <a:rPr lang="zh-CN" altLang="en-US" sz="2000" b="1" dirty="0" smtClean="0">
                <a:solidFill>
                  <a:srgbClr val="0070C0"/>
                </a:solidFill>
              </a:rPr>
              <a:t>，可将这</a:t>
            </a:r>
            <a:r>
              <a:rPr lang="en-US" altLang="zh-CN" sz="2000" b="1" dirty="0" smtClean="0">
                <a:solidFill>
                  <a:srgbClr val="0070C0"/>
                </a:solidFill>
              </a:rPr>
              <a:t>176</a:t>
            </a:r>
            <a:r>
              <a:rPr lang="zh-CN" altLang="en-US" sz="2000" b="1" dirty="0" smtClean="0">
                <a:solidFill>
                  <a:srgbClr val="0070C0"/>
                </a:solidFill>
              </a:rPr>
              <a:t>个基因划分为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en-US" altLang="zh-CN" sz="2000" dirty="0" smtClean="0"/>
              <a:t>A</a:t>
            </a:r>
            <a:r>
              <a:rPr lang="zh-CN" altLang="en-US" sz="2000" dirty="0" smtClean="0"/>
              <a:t>簇</a:t>
            </a:r>
            <a:r>
              <a:rPr lang="en-US" altLang="zh-CN" sz="2000" dirty="0" smtClean="0"/>
              <a:t>86</a:t>
            </a:r>
            <a:r>
              <a:rPr lang="zh-CN" altLang="en-US" sz="2000" dirty="0" smtClean="0"/>
              <a:t>个基因（主要是一些参与碳代谢的基因）：基因树和蛋白树高度一致，均能比较好地代表物种树。</a:t>
            </a:r>
            <a:endParaRPr lang="en-US" altLang="zh-CN" sz="2000" dirty="0" smtClean="0"/>
          </a:p>
          <a:p>
            <a:pPr marL="285750" indent="-285750">
              <a:lnSpc>
                <a:spcPct val="150000"/>
              </a:lnSpc>
              <a:buFont typeface="Wingdings" panose="05000000000000000000" pitchFamily="2" charset="2"/>
              <a:buChar char="u"/>
            </a:pPr>
            <a:r>
              <a:rPr lang="en-US" altLang="zh-CN" sz="2000" dirty="0" smtClean="0"/>
              <a:t>B</a:t>
            </a:r>
            <a:r>
              <a:rPr lang="zh-CN" altLang="en-US" sz="2000" dirty="0" smtClean="0"/>
              <a:t>簇</a:t>
            </a:r>
            <a:r>
              <a:rPr lang="en-US" altLang="zh-CN" sz="2000" dirty="0" smtClean="0"/>
              <a:t>29</a:t>
            </a:r>
            <a:r>
              <a:rPr lang="zh-CN" altLang="en-US" sz="2000" dirty="0" smtClean="0"/>
              <a:t>个</a:t>
            </a:r>
            <a:r>
              <a:rPr lang="zh-CN" altLang="en-US" sz="2000" dirty="0"/>
              <a:t>基因（主要是</a:t>
            </a:r>
            <a:r>
              <a:rPr lang="zh-CN" altLang="en-US" sz="2000" dirty="0" smtClean="0"/>
              <a:t>一些多肽合成的</a:t>
            </a:r>
            <a:r>
              <a:rPr lang="zh-CN" altLang="en-US" sz="2000" dirty="0"/>
              <a:t>基因）：基因树和蛋白</a:t>
            </a:r>
            <a:r>
              <a:rPr lang="zh-CN" altLang="en-US" sz="2000" dirty="0" smtClean="0"/>
              <a:t>树比较一致，但通常与物种树一致性较差。</a:t>
            </a:r>
            <a:endParaRPr lang="zh-CN" altLang="en-US" sz="2000" dirty="0"/>
          </a:p>
          <a:p>
            <a:pPr marL="285750" indent="-285750">
              <a:lnSpc>
                <a:spcPct val="150000"/>
              </a:lnSpc>
              <a:buFont typeface="Wingdings" panose="05000000000000000000" pitchFamily="2" charset="2"/>
              <a:buChar char="u"/>
            </a:pPr>
            <a:r>
              <a:rPr lang="en-US" altLang="zh-CN" sz="2000" dirty="0"/>
              <a:t>A</a:t>
            </a:r>
            <a:r>
              <a:rPr lang="zh-CN" altLang="en-US" sz="2000" dirty="0" smtClean="0"/>
              <a:t>簇</a:t>
            </a:r>
            <a:r>
              <a:rPr lang="en-US" altLang="zh-CN" sz="2000" dirty="0" smtClean="0"/>
              <a:t>61</a:t>
            </a:r>
            <a:r>
              <a:rPr lang="zh-CN" altLang="en-US" sz="2000" dirty="0" smtClean="0"/>
              <a:t>个</a:t>
            </a:r>
            <a:r>
              <a:rPr lang="zh-CN" altLang="en-US" sz="2000" dirty="0"/>
              <a:t>基因（主要是</a:t>
            </a:r>
            <a:r>
              <a:rPr lang="zh-CN" altLang="en-US" sz="2000" dirty="0" smtClean="0"/>
              <a:t>一些参与氨基酸代谢和线粒体蛋白合成的</a:t>
            </a:r>
            <a:r>
              <a:rPr lang="zh-CN" altLang="en-US" sz="2000" dirty="0"/>
              <a:t>基因）：基因树和蛋白</a:t>
            </a:r>
            <a:r>
              <a:rPr lang="zh-CN" altLang="en-US" sz="2000" dirty="0" smtClean="0"/>
              <a:t>树一致性差，其基因树在一定程度上可代表</a:t>
            </a:r>
            <a:r>
              <a:rPr lang="zh-CN" altLang="en-US" sz="2000" dirty="0"/>
              <a:t>物种树</a:t>
            </a:r>
            <a:r>
              <a:rPr lang="zh-CN" altLang="en-US" sz="2000" dirty="0" smtClean="0"/>
              <a:t>。</a:t>
            </a:r>
            <a:endParaRPr lang="zh-CN" altLang="en-US" sz="2000" dirty="0"/>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683568" y="2780928"/>
            <a:ext cx="7997825" cy="221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600" b="1" dirty="0" smtClean="0">
                <a:solidFill>
                  <a:schemeClr val="bg1"/>
                </a:solidFill>
                <a:latin typeface="Times New Roman" pitchFamily="18" charset="0"/>
                <a:cs typeface="Times New Roman" pitchFamily="18" charset="0"/>
              </a:rPr>
              <a:t>敬请</a:t>
            </a:r>
            <a:r>
              <a:rPr lang="zh-CN" altLang="en-US" sz="3600" b="1" dirty="0">
                <a:solidFill>
                  <a:schemeClr val="bg1"/>
                </a:solidFill>
                <a:latin typeface="Times New Roman" pitchFamily="18" charset="0"/>
                <a:cs typeface="Times New Roman" pitchFamily="18" charset="0"/>
              </a:rPr>
              <a:t>各位</a:t>
            </a:r>
            <a:r>
              <a:rPr lang="zh-CN" altLang="en-US" sz="3600" b="1" dirty="0" smtClean="0">
                <a:solidFill>
                  <a:schemeClr val="bg1"/>
                </a:solidFill>
                <a:latin typeface="Times New Roman" pitchFamily="18" charset="0"/>
                <a:cs typeface="Times New Roman" pitchFamily="18" charset="0"/>
              </a:rPr>
              <a:t>专家、老师和同学批评指正！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20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539552" y="2283954"/>
            <a:ext cx="4752528" cy="1865126"/>
          </a:xfrm>
          <a:prstGeom prst="rect">
            <a:avLst/>
          </a:prstGeom>
        </p:spPr>
        <p:txBody>
          <a:bodyPr wrap="square">
            <a:spAutoFit/>
          </a:bodyPr>
          <a:lstStyle/>
          <a:p>
            <a:pPr>
              <a:lnSpc>
                <a:spcPct val="120000"/>
              </a:lnSpc>
            </a:pPr>
            <a:r>
              <a:rPr lang="zh-CN" altLang="en-US" sz="2400" b="1" dirty="0">
                <a:latin typeface="楷体" panose="02010609060101010101" pitchFamily="49" charset="-122"/>
                <a:ea typeface="楷体" panose="02010609060101010101" pitchFamily="49" charset="-122"/>
              </a:rPr>
              <a:t>主要围绕以下问题展开</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4525727"/>
            <a:ext cx="4949502" cy="1865126"/>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为说明</a:t>
            </a:r>
            <a:r>
              <a:rPr lang="zh-CN" altLang="en-US" sz="2400" dirty="0">
                <a:latin typeface="华文新魏" panose="02010800040101010101" pitchFamily="2" charset="-122"/>
                <a:ea typeface="华文新魏" panose="02010800040101010101" pitchFamily="2" charset="-122"/>
              </a:rPr>
              <a:t>物种的进化历程和亲缘关系，</a:t>
            </a:r>
            <a:r>
              <a:rPr lang="zh-CN" altLang="en-US" sz="2400" dirty="0">
                <a:solidFill>
                  <a:srgbClr val="0000FF"/>
                </a:solidFill>
                <a:latin typeface="华文新魏" panose="02010800040101010101" pitchFamily="2" charset="-122"/>
                <a:ea typeface="华文新魏" panose="02010800040101010101" pitchFamily="2" charset="-122"/>
              </a:rPr>
              <a:t>研究者最初利用解剖学及分类学</a:t>
            </a:r>
            <a:r>
              <a:rPr lang="zh-CN" altLang="en-US" sz="2400" dirty="0" smtClean="0">
                <a:solidFill>
                  <a:srgbClr val="0000FF"/>
                </a:solidFill>
                <a:latin typeface="华文新魏" panose="02010800040101010101" pitchFamily="2" charset="-122"/>
                <a:ea typeface="华文新魏" panose="02010800040101010101" pitchFamily="2" charset="-122"/>
              </a:rPr>
              <a:t>等特征来进行考察</a:t>
            </a:r>
            <a:r>
              <a:rPr lang="zh-CN" altLang="en-US" sz="2400" dirty="0">
                <a:latin typeface="华文新魏" panose="02010800040101010101" pitchFamily="2" charset="-122"/>
                <a:ea typeface="华文新魏" panose="02010800040101010101" pitchFamily="2" charset="-122"/>
              </a:rPr>
              <a:t>，但这些表型特征存在一定的局限性。</a:t>
            </a: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1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在分子生物学时代，科学家</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开始尝试利用</a:t>
            </a:r>
            <a:r>
              <a:rPr lang="en-US" altLang="zh-CN" sz="24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蛋白质来</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探索物种之间的亲缘关系以及进化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实际上，蛋白质序列也可以用来构建系统发育树（进化树），用于探索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，在研究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中人们倾向于采用</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0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遗憾</a:t>
            </a:r>
            <a:r>
              <a:rPr lang="zh-CN" altLang="en-US" sz="2400" dirty="0">
                <a:latin typeface="Times New Roman" pitchFamily="18" charset="0"/>
                <a:ea typeface="华文行楷" pitchFamily="2" charset="-122"/>
                <a:cs typeface="Times New Roman" pitchFamily="18" charset="0"/>
                <a:sym typeface="Wingdings" pitchFamily="2" charset="2"/>
              </a:rPr>
              <a:t>的是，由</a:t>
            </a:r>
            <a:r>
              <a:rPr lang="en-US" altLang="zh-CN" sz="2400" dirty="0">
                <a:solidFill>
                  <a:srgbClr val="0000FF"/>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序列构建的进化树与蛋白质序列构建的进化树在反映物种进化关系时往往存在</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分歧！</a:t>
            </a:r>
            <a:r>
              <a:rPr lang="zh-CN" altLang="en-US" sz="2400" dirty="0" smtClean="0">
                <a:latin typeface="Times New Roman" pitchFamily="18" charset="0"/>
                <a:ea typeface="华文行楷" pitchFamily="2" charset="-122"/>
                <a:cs typeface="Times New Roman" pitchFamily="18" charset="0"/>
                <a:sym typeface="Wingdings" pitchFamily="2" charset="2"/>
              </a:rPr>
              <a:t>甚至</a:t>
            </a:r>
            <a:r>
              <a:rPr lang="zh-CN" altLang="en-US" sz="2400"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可以</a:t>
            </a:r>
            <a:r>
              <a:rPr lang="zh-CN" altLang="en-US" sz="2400" dirty="0">
                <a:latin typeface="Times New Roman" pitchFamily="18" charset="0"/>
                <a:ea typeface="华文行楷" pitchFamily="2" charset="-122"/>
                <a:cs typeface="Times New Roman" pitchFamily="18" charset="0"/>
                <a:sym typeface="Wingdings" pitchFamily="2" charset="2"/>
              </a:rPr>
              <a:t>看出，相同成员分子的蛋白和</a:t>
            </a:r>
            <a:r>
              <a:rPr lang="en-US" altLang="zh-CN" sz="2400" dirty="0">
                <a:latin typeface="Times New Roman" pitchFamily="18" charset="0"/>
                <a:ea typeface="华文行楷" pitchFamily="2" charset="-122"/>
                <a:cs typeface="Times New Roman" pitchFamily="18" charset="0"/>
                <a:sym typeface="Wingdings" pitchFamily="2" charset="2"/>
              </a:rPr>
              <a:t>DNA</a:t>
            </a:r>
            <a:r>
              <a:rPr lang="zh-CN" altLang="en-US" sz="2400" dirty="0">
                <a:latin typeface="Times New Roman" pitchFamily="18" charset="0"/>
                <a:ea typeface="华文行楷" pitchFamily="2" charset="-122"/>
                <a:cs typeface="Times New Roman" pitchFamily="18" charset="0"/>
                <a:sym typeface="Wingdings" pitchFamily="2" charset="2"/>
              </a:rPr>
              <a:t>序列构建的进化树不完全一致。</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2335</TotalTime>
  <Words>2447</Words>
  <Application>Microsoft Office PowerPoint</Application>
  <PresentationFormat>全屏显示(4:3)</PresentationFormat>
  <Paragraphs>849</Paragraphs>
  <Slides>30</Slides>
  <Notes>4</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167</cp:revision>
  <dcterms:created xsi:type="dcterms:W3CDTF">2023-06-15T16:26:01Z</dcterms:created>
  <dcterms:modified xsi:type="dcterms:W3CDTF">2023-06-23T02:58:29Z</dcterms:modified>
</cp:coreProperties>
</file>